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46" r:id="rId3"/>
    <p:sldId id="274" r:id="rId4"/>
    <p:sldId id="286" r:id="rId5"/>
    <p:sldId id="270" r:id="rId6"/>
    <p:sldId id="296" r:id="rId7"/>
    <p:sldId id="299" r:id="rId8"/>
    <p:sldId id="340" r:id="rId9"/>
    <p:sldId id="344" r:id="rId10"/>
    <p:sldId id="341" r:id="rId11"/>
    <p:sldId id="342" r:id="rId12"/>
    <p:sldId id="345" r:id="rId13"/>
    <p:sldId id="257" r:id="rId14"/>
    <p:sldId id="258" r:id="rId15"/>
    <p:sldId id="259" r:id="rId16"/>
    <p:sldId id="261" r:id="rId17"/>
    <p:sldId id="260" r:id="rId18"/>
    <p:sldId id="314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4"/>
  </p:normalViewPr>
  <p:slideViewPr>
    <p:cSldViewPr snapToGrid="0" snapToObjects="1">
      <p:cViewPr>
        <p:scale>
          <a:sx n="109" d="100"/>
          <a:sy n="109" d="100"/>
        </p:scale>
        <p:origin x="68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68979-C9E3-9141-9D1F-7887BAD62263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2AA5-7C04-A441-B9D2-F8005FE2F5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41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84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16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7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0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742FB-4B5E-B544-8E59-2A2BF4F02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F4FB78-BB8D-3448-AD76-0DD8485EC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1E6D4-E172-3B4B-8C33-98BF10FE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85085-BD0B-5A44-83A2-E5885633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C8408-50EF-BB44-B353-1ABC108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14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47030-47B5-8F49-9A8D-5F096BAA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521FF8-85C3-C644-B613-69DBAFF40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B4BB1-FAE4-8742-B4F1-39A783A6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96ABF-71B3-494A-A7AD-6E3DFE85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6E0E7-6147-AB42-AB76-E177E93C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96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68CD0F-6DC8-8642-A17D-2ADFA9A46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1169D7-442F-7C4B-BE34-E9F08D11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5B16A-0E23-2D4F-BC88-89D7D70E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52F342-21E6-8D47-A8DF-00287B58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72B81B-457C-0045-8F94-C2573674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35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E0F68-2080-194E-9277-6DEF69DE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F659E-C15E-8549-9E5C-CFA25B8B5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B3034-739E-3D44-AEC2-263344DB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D3122-B924-7547-A847-F3A5A579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D0957C-C088-E846-96E5-09169274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57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C3E16-41D4-5C4B-9C7C-D84C759F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54B50C-5087-494B-90D3-772CADEFD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8066F-3F4A-A84E-A343-8482CEDD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D8996-9BD4-B047-8EE7-4EBE03AC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91AEF-DA78-A749-BD07-33DF82D7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08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C8B29-1895-C240-87E1-82A49F23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259D8-6DEE-A947-B618-4666A0989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6FC781-25E6-2A4A-8EEF-94942447E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8FAE40-17FB-8B48-B135-E5EB1BF2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BEDBF6-A1B4-8645-9A5D-8D7B5997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CD40AC-403E-9647-8FD3-35756E4D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21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0542-2348-5B41-8FE4-163249C6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C2697-5ECD-FC44-9828-DFA31E2B2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9B0291-113E-404A-AFC2-27BF55309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145165-9E5E-C34C-90E4-EA01A218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1DB97E-F7DC-874E-9315-827E659A4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429D11-6D3B-1549-9D6C-2F67FD24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DA1DBB-1E81-714C-BEDD-5C4D56E1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097A61-462B-8449-A0E9-07E2570E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56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BC8BD-FF75-2346-9EAA-D5EC1FBD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2C12C8-3AED-074C-83E8-8A14BBA7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DF2F44-D264-6841-A80F-267722E9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F6880B-5B10-624D-B808-010304A0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26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0942B5-A8A2-A948-AFD7-05B79B08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C18FB3-2F47-6646-81F1-E5EF9ECC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F5065E-16EE-584F-979C-3CFAAD99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53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B809C-99EB-5F41-AAAC-52A21172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78945-BEF9-B24B-BCE3-3AD3BCE5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F2AAF1-BA98-7840-BBB3-22597C0F6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67EACF-7037-5847-A502-E98FAE25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30AFCC-A1AF-5F4D-A0E9-739F92BE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96828C-B3C3-A74B-B988-CEE6F947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65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420E-2135-7D49-853E-A4948C27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AF35C7-3FCE-5448-98B6-05C8D574F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4DBB8F-018A-4240-AD7C-D6E111F59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487BD1-5B3B-3845-8ECB-2983A439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98C29C-51C6-7E44-B559-45772321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481FF1-2238-5B4F-A090-A9011B1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61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5167D7-CD25-DF4E-A857-246AEA46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379F3D-5056-A546-832D-C0E544703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31E8C-22D5-1C4F-B6F8-D6C30A09B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7B99-D680-114A-B06F-1C94AFA64F0C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52441C-4C05-C943-A2A9-C686667FD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2758E-D142-D142-A9BF-360D828A1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E362B-6FDF-374C-A5E0-6469DC06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09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3280229" y="3973162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280229" y="4826248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终止 17"/>
          <p:cNvSpPr/>
          <p:nvPr/>
        </p:nvSpPr>
        <p:spPr>
          <a:xfrm>
            <a:off x="4909756" y="5374158"/>
            <a:ext cx="2111232" cy="812329"/>
          </a:xfrm>
          <a:prstGeom prst="flowChartTerminator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4</a:t>
            </a:r>
          </a:p>
          <a:p>
            <a:pPr algn="ctr"/>
            <a:r>
              <a:rPr lang="en-US" altLang="zh-CN" sz="2400" dirty="0"/>
              <a:t>2019.5.14</a:t>
            </a:r>
            <a:endParaRPr lang="zh-CN" altLang="en-US" sz="2400" dirty="0"/>
          </a:p>
        </p:txBody>
      </p:sp>
      <p:sp>
        <p:nvSpPr>
          <p:cNvPr id="2" name="六边形 1"/>
          <p:cNvSpPr/>
          <p:nvPr/>
        </p:nvSpPr>
        <p:spPr>
          <a:xfrm rot="5400000">
            <a:off x="4450715" y="1189990"/>
            <a:ext cx="2671445" cy="2448560"/>
          </a:xfrm>
          <a:prstGeom prst="hexag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六边形 15"/>
          <p:cNvSpPr/>
          <p:nvPr/>
        </p:nvSpPr>
        <p:spPr>
          <a:xfrm rot="3044592">
            <a:off x="4901565" y="1654091"/>
            <a:ext cx="1909371" cy="1749816"/>
          </a:xfrm>
          <a:prstGeom prst="hexagon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010251" y="144625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487656" y="251448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4540214-315C-AD44-A127-3EDBB21F22FE}"/>
              </a:ext>
            </a:extLst>
          </p:cNvPr>
          <p:cNvSpPr txBox="1"/>
          <p:nvPr/>
        </p:nvSpPr>
        <p:spPr>
          <a:xfrm>
            <a:off x="2766346" y="4067273"/>
            <a:ext cx="6040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Accidents Analysis &amp; Prediction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2BB8E1-5A60-C94D-9DAA-F267AEBDD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" r="5844"/>
          <a:stretch/>
        </p:blipFill>
        <p:spPr>
          <a:xfrm>
            <a:off x="5035248" y="1712119"/>
            <a:ext cx="1502377" cy="150237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60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45610" y="317500"/>
            <a:ext cx="3700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GUI Demo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153160"/>
            <a:ext cx="9372600" cy="5272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316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45610" y="317500"/>
            <a:ext cx="3700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RISK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84300" y="1962785"/>
            <a:ext cx="942276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interface between front and back end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en-US" sz="28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·Cross-origin resource sharing（CORS）</a:t>
            </a:r>
          </a:p>
          <a:p>
            <a:endParaRPr lang="en-US" sz="28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8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·The details of accident are difficult to collect</a:t>
            </a:r>
          </a:p>
        </p:txBody>
      </p:sp>
    </p:spTree>
    <p:extLst>
      <p:ext uri="{BB962C8B-B14F-4D97-AF65-F5344CB8AC3E}">
        <p14:creationId xmlns:p14="http://schemas.microsoft.com/office/powerpoint/2010/main" val="353380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0" y="-6350"/>
            <a:ext cx="12192000" cy="6871335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3297" y="2513868"/>
            <a:ext cx="492667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94743" y="3819679"/>
            <a:ext cx="560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with Visualization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35520" y="5294630"/>
            <a:ext cx="4069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 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Shuhao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63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2C00E75-C089-4D4B-AE7D-7F7112B09CDB}"/>
              </a:ext>
            </a:extLst>
          </p:cNvPr>
          <p:cNvSpPr/>
          <p:nvPr/>
        </p:nvSpPr>
        <p:spPr>
          <a:xfrm rot="16200000">
            <a:off x="5250656" y="-5250656"/>
            <a:ext cx="1690688" cy="12192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4067C-5B1C-D446-A855-6B57E6A9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Analysis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with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Visualization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-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Tools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81E07-2DD5-2046-B60A-6815DAA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1720" y="3811458"/>
            <a:ext cx="1494692" cy="11417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1800" dirty="0"/>
              <a:t>Python</a:t>
            </a:r>
          </a:p>
          <a:p>
            <a:pPr marL="0" indent="0" algn="ctr">
              <a:buNone/>
            </a:pPr>
            <a:r>
              <a:rPr kumimoji="1" lang="en-US" altLang="zh-CN" sz="1800" dirty="0"/>
              <a:t>Matplotlib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132948-46C6-E24E-8FC6-237BB5520520}"/>
              </a:ext>
            </a:extLst>
          </p:cNvPr>
          <p:cNvSpPr/>
          <p:nvPr/>
        </p:nvSpPr>
        <p:spPr>
          <a:xfrm>
            <a:off x="3776296" y="3785388"/>
            <a:ext cx="1957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HTML+CSS+JS</a:t>
            </a:r>
          </a:p>
          <a:p>
            <a:pPr algn="ctr"/>
            <a:r>
              <a:rPr kumimoji="1" lang="en-US" altLang="zh-CN" dirty="0" err="1"/>
              <a:t>JQuery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Geocoding</a:t>
            </a:r>
          </a:p>
          <a:p>
            <a:pPr algn="ctr"/>
            <a:r>
              <a:rPr kumimoji="1" lang="en-US" altLang="zh-CN" dirty="0"/>
              <a:t>JSON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40D47C-F900-D443-BAB3-A00F2419B4FA}"/>
              </a:ext>
            </a:extLst>
          </p:cNvPr>
          <p:cNvSpPr/>
          <p:nvPr/>
        </p:nvSpPr>
        <p:spPr>
          <a:xfrm>
            <a:off x="8378208" y="3785388"/>
            <a:ext cx="1805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Baidu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ECharts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Charts</a:t>
            </a:r>
          </a:p>
          <a:p>
            <a:pPr algn="ctr"/>
            <a:r>
              <a:rPr kumimoji="1" lang="en-US" altLang="zh-CN" dirty="0"/>
              <a:t>D3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451306-A991-114F-AD5C-F3B714343384}"/>
              </a:ext>
            </a:extLst>
          </p:cNvPr>
          <p:cNvSpPr/>
          <p:nvPr/>
        </p:nvSpPr>
        <p:spPr>
          <a:xfrm>
            <a:off x="5692299" y="3722492"/>
            <a:ext cx="237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Baidu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</a:p>
          <a:p>
            <a:pPr algn="ctr"/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Maps</a:t>
            </a:r>
          </a:p>
          <a:p>
            <a:pPr algn="ctr"/>
            <a:r>
              <a:rPr kumimoji="1" lang="en-US" altLang="zh-CN" dirty="0"/>
              <a:t>OpenStreetMap</a:t>
            </a:r>
          </a:p>
          <a:p>
            <a:pPr algn="ctr"/>
            <a:r>
              <a:rPr kumimoji="1" lang="en-US" altLang="zh-CN" dirty="0"/>
              <a:t>GEOJSON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C2B358-7507-3947-B98C-B6C5D2DD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9" y="2226258"/>
            <a:ext cx="1600200" cy="1200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8716F0-BF05-CA4D-BEB8-2C75448C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066" y="2067558"/>
            <a:ext cx="1869600" cy="1402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28ACCB-F147-2141-AE06-00408FB13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19" y="2155925"/>
            <a:ext cx="1239378" cy="12554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ED07BA-725E-3645-B765-40CA169549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356"/>
          <a:stretch/>
        </p:blipFill>
        <p:spPr>
          <a:xfrm>
            <a:off x="8541658" y="2147547"/>
            <a:ext cx="1419840" cy="13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3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4BC06B0-1791-6540-8C4E-08B188CBD366}"/>
              </a:ext>
            </a:extLst>
          </p:cNvPr>
          <p:cNvSpPr/>
          <p:nvPr/>
        </p:nvSpPr>
        <p:spPr>
          <a:xfrm rot="16200000">
            <a:off x="5250656" y="-5250656"/>
            <a:ext cx="1690688" cy="12192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4067C-5B1C-D446-A855-6B57E6A9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Analysis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with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Visualization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-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Charts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81E07-2DD5-2046-B60A-6815DAA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2046" cy="1667852"/>
          </a:xfrm>
        </p:spPr>
        <p:txBody>
          <a:bodyPr/>
          <a:lstStyle/>
          <a:p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maps</a:t>
            </a:r>
          </a:p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maps</a:t>
            </a:r>
          </a:p>
          <a:p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maps</a:t>
            </a: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F29B96-C0BC-7C4F-B6FC-CB9F47A0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92" y="3716910"/>
            <a:ext cx="3200735" cy="2305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3A669F-DE74-4F4F-9941-FF3F2E34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23" y="3716909"/>
            <a:ext cx="3075872" cy="2305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D8C007-B187-F040-A6F0-0B4D00318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09" y="3716909"/>
            <a:ext cx="3858191" cy="2305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F9480037-C965-2C41-B1DF-ACA88C5309C1}"/>
              </a:ext>
            </a:extLst>
          </p:cNvPr>
          <p:cNvSpPr/>
          <p:nvPr/>
        </p:nvSpPr>
        <p:spPr>
          <a:xfrm>
            <a:off x="9695584" y="1853685"/>
            <a:ext cx="1658216" cy="1639792"/>
          </a:xfrm>
          <a:prstGeom prst="ellipse">
            <a:avLst/>
          </a:prstGeom>
          <a:solidFill>
            <a:srgbClr val="167E9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5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Days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8251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FEFA218-7F19-7E41-BDC0-C4446C2DED71}"/>
              </a:ext>
            </a:extLst>
          </p:cNvPr>
          <p:cNvSpPr/>
          <p:nvPr/>
        </p:nvSpPr>
        <p:spPr>
          <a:xfrm rot="16200000">
            <a:off x="5250656" y="-5250656"/>
            <a:ext cx="1690688" cy="12192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4067C-5B1C-D446-A855-6B57E6A9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Analysis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with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Visualization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-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Charts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81E07-2DD5-2046-B60A-6815DAA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15" y="1841928"/>
            <a:ext cx="2274556" cy="4351338"/>
          </a:xfrm>
        </p:spPr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</a:t>
            </a:r>
          </a:p>
          <a:p>
            <a:r>
              <a:rPr kumimoji="1" lang="en-US" altLang="zh-CN" dirty="0"/>
              <a:t>Bar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</a:t>
            </a:r>
          </a:p>
          <a:p>
            <a:r>
              <a:rPr kumimoji="1" lang="en-US" altLang="zh-CN" dirty="0"/>
              <a:t>Pie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632356-CC42-8541-B333-B56D80CA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420" y="1841928"/>
            <a:ext cx="2265255" cy="1988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63DB5C-092B-3440-863B-3CC46E98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069" y="1841929"/>
            <a:ext cx="2303215" cy="1988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E8FA79-D499-F946-A969-945B21131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964" y="4101221"/>
            <a:ext cx="2833098" cy="2446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DEAFD0-9272-654E-914A-B2537E79F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420" y="4101221"/>
            <a:ext cx="2846238" cy="2446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E00624-284A-C543-A716-FB0ADAF2F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413" y="1841928"/>
            <a:ext cx="2296387" cy="1988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658DD2A3-23D6-7D45-884D-4E6C9297F6AC}"/>
              </a:ext>
            </a:extLst>
          </p:cNvPr>
          <p:cNvSpPr/>
          <p:nvPr/>
        </p:nvSpPr>
        <p:spPr>
          <a:xfrm>
            <a:off x="934682" y="3525882"/>
            <a:ext cx="1658216" cy="1639792"/>
          </a:xfrm>
          <a:prstGeom prst="ellipse">
            <a:avLst/>
          </a:prstGeom>
          <a:solidFill>
            <a:srgbClr val="167E9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6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Days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9745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139D65A-4DEF-9842-A7E0-46A22741A3F7}"/>
              </a:ext>
            </a:extLst>
          </p:cNvPr>
          <p:cNvSpPr/>
          <p:nvPr/>
        </p:nvSpPr>
        <p:spPr>
          <a:xfrm rot="16200000">
            <a:off x="5250656" y="-5250656"/>
            <a:ext cx="1690688" cy="12192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4067C-5B1C-D446-A855-6B57E6A9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Analysis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with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Visualization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-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Charts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81E07-2DD5-2046-B60A-6815DAA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15" y="1841928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(Pie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Chart)</a:t>
            </a:r>
          </a:p>
          <a:p>
            <a:r>
              <a:rPr kumimoji="1" lang="en-US" altLang="zh-CN" dirty="0"/>
              <a:t>Scatter Chart	</a:t>
            </a: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41F3D2-07E0-174D-91CC-1229D195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10" y="3080857"/>
            <a:ext cx="3813635" cy="3263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83D8FC-3BBE-254F-AC32-7658D206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" y="3056847"/>
            <a:ext cx="5076002" cy="32876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027E8622-3BC1-F342-BD8C-C6CB8042F652}"/>
              </a:ext>
            </a:extLst>
          </p:cNvPr>
          <p:cNvSpPr/>
          <p:nvPr/>
        </p:nvSpPr>
        <p:spPr>
          <a:xfrm>
            <a:off x="10224284" y="4712681"/>
            <a:ext cx="1658216" cy="1639792"/>
          </a:xfrm>
          <a:prstGeom prst="ellipse">
            <a:avLst/>
          </a:prstGeom>
          <a:solidFill>
            <a:srgbClr val="167E9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/>
              <a:t>3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Days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247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79CA54-7C7A-8448-B0FF-239FC78C7AD9}"/>
              </a:ext>
            </a:extLst>
          </p:cNvPr>
          <p:cNvSpPr/>
          <p:nvPr/>
        </p:nvSpPr>
        <p:spPr>
          <a:xfrm rot="16200000">
            <a:off x="-729343" y="729343"/>
            <a:ext cx="6858000" cy="5399314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6A66F7-0034-BE46-9AD3-01195983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84" y="989239"/>
            <a:ext cx="5147130" cy="459876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solidFill>
                  <a:schemeClr val="bg1"/>
                </a:solidFill>
              </a:rPr>
              <a:t>Risks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Problems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82E5EF-ABCF-4045-AEFE-F5335A91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9" y="388710"/>
            <a:ext cx="5930901" cy="519929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tremendous,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asynchronous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slow.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appropriate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distinguish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another.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/>
              <a:t>Baidu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Map, 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pretty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familiar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China,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French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English.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doesn’t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want.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interactive,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Openstreetmap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trouble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anymore,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credit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card,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risky.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C093BA-F0C5-704E-958B-E3DD7B41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18" y="5212193"/>
            <a:ext cx="1886164" cy="15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7FBB5AD-DD9A-FE44-8AA9-2B5C34343698}"/>
              </a:ext>
            </a:extLst>
          </p:cNvPr>
          <p:cNvSpPr/>
          <p:nvPr/>
        </p:nvSpPr>
        <p:spPr>
          <a:xfrm rot="16200000">
            <a:off x="5383267" y="-5383272"/>
            <a:ext cx="1425461" cy="12192002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8195" y="780300"/>
            <a:ext cx="6064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</a:p>
        </p:txBody>
      </p:sp>
      <p:pic>
        <p:nvPicPr>
          <p:cNvPr id="1026" name="Picture 2" descr="Choose a dataset &#10;Finish the description &#10;Draw UML diagrams &#10;Accidents In France &#10;7 Days &#10;Timeline &#10;Use Case &#10;Class &#10;Sequence &#10;Testing and Optimizing &#10;3 Days &#10;4 Days &#10;Comfirm the technology stack &#10;Configure the environment &#10;Learn related knowledge &#10;14 Days &#10;Data processing &#10;Visualize Data and Map &#10;Make GUI(The website ) &#10;Done &#10;Docs and PowerPoint Slides ">
            <a:extLst>
              <a:ext uri="{FF2B5EF4-FFF2-40B4-BE49-F238E27FC236}">
                <a16:creationId xmlns:a16="http://schemas.microsoft.com/office/drawing/2014/main" id="{1A7AD87E-792C-DF46-902B-DC3BB71C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6146"/>
            <a:ext cx="7385538" cy="30301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FB04123-67B0-A249-8E6F-49A27EA4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86467"/>
              </p:ext>
            </p:extLst>
          </p:nvPr>
        </p:nvGraphicFramePr>
        <p:xfrm>
          <a:off x="7592774" y="1753420"/>
          <a:ext cx="4180974" cy="4636424"/>
        </p:xfrm>
        <a:graphic>
          <a:graphicData uri="http://schemas.openxmlformats.org/drawingml/2006/table">
            <a:tbl>
              <a:tblPr/>
              <a:tblGrid>
                <a:gridCol w="2090487">
                  <a:extLst>
                    <a:ext uri="{9D8B030D-6E8A-4147-A177-3AD203B41FA5}">
                      <a16:colId xmlns:a16="http://schemas.microsoft.com/office/drawing/2014/main" val="964331492"/>
                    </a:ext>
                  </a:extLst>
                </a:gridCol>
                <a:gridCol w="2090487">
                  <a:extLst>
                    <a:ext uri="{9D8B030D-6E8A-4147-A177-3AD203B41FA5}">
                      <a16:colId xmlns:a16="http://schemas.microsoft.com/office/drawing/2014/main" val="1170168767"/>
                    </a:ext>
                  </a:extLst>
                </a:gridCol>
              </a:tblGrid>
              <a:tr h="318848">
                <a:tc>
                  <a:txBody>
                    <a:bodyPr/>
                    <a:lstStyle/>
                    <a:p>
                      <a:r>
                        <a:rPr lang="en" sz="1500" b="1" dirty="0">
                          <a:solidFill>
                            <a:srgbClr val="000000"/>
                          </a:solidFill>
                          <a:effectLst/>
                        </a:rPr>
                        <a:t>Tasks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</a:rPr>
                        <a:t>Duration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262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Choose a dataset</a:t>
                      </a:r>
                      <a:br>
                        <a:rPr lang="en" sz="1500">
                          <a:effectLst/>
                        </a:rPr>
                      </a:br>
                      <a:r>
                        <a:rPr lang="en" sz="1500">
                          <a:effectLst/>
                        </a:rPr>
                        <a:t>Draw UML diagrams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1 week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60105"/>
                  </a:ext>
                </a:extLst>
              </a:tr>
              <a:tr h="994056"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</a:rPr>
                        <a:t>Confirm the technology stack</a:t>
                      </a:r>
                      <a:br>
                        <a:rPr lang="en" sz="1500" dirty="0">
                          <a:effectLst/>
                        </a:rPr>
                      </a:br>
                      <a:r>
                        <a:rPr lang="en" sz="1500" dirty="0">
                          <a:effectLst/>
                        </a:rPr>
                        <a:t>Configure the environment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3 days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442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Learn related knowledge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</a:rPr>
                        <a:t>4 days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55939"/>
                  </a:ext>
                </a:extLst>
              </a:tr>
              <a:tr h="768986"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Data processing</a:t>
                      </a:r>
                      <a:br>
                        <a:rPr lang="en" sz="1500">
                          <a:effectLst/>
                        </a:rPr>
                      </a:br>
                      <a:r>
                        <a:rPr lang="en" sz="1500">
                          <a:effectLst/>
                        </a:rPr>
                        <a:t>Make GUI (The website)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dirty="0">
                          <a:effectLst/>
                        </a:rPr>
                        <a:t>2 weeks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08864"/>
                  </a:ext>
                </a:extLst>
              </a:tr>
              <a:tr h="318848"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Testing and Optimizing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1 week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92581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Docs and PowerPoint Slides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>
                          <a:effectLst/>
                        </a:rPr>
                        <a:t>3 days</a:t>
                      </a: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01522"/>
                  </a:ext>
                </a:extLst>
              </a:tr>
              <a:tr h="318848">
                <a:tc>
                  <a:txBody>
                    <a:bodyPr/>
                    <a:lstStyle/>
                    <a:p>
                      <a:r>
                        <a:rPr lang="en" sz="1500" b="1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" sz="1500">
                        <a:effectLst/>
                      </a:endParaRP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500" b="1" dirty="0">
                          <a:solidFill>
                            <a:srgbClr val="000000"/>
                          </a:solidFill>
                          <a:effectLst/>
                        </a:rPr>
                        <a:t>Around 38 days</a:t>
                      </a:r>
                      <a:endParaRPr lang="en" sz="1500" dirty="0">
                        <a:effectLst/>
                      </a:endParaRPr>
                    </a:p>
                  </a:txBody>
                  <a:tcPr marL="101594" marR="101594" marT="46889" marB="46889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618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36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64668" y="1723029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THAN</a:t>
            </a:r>
            <a:r>
              <a:rPr lang="en-US" altLang="zh-CN" sz="8800" dirty="0">
                <a:solidFill>
                  <a:srgbClr val="157E9F"/>
                </a:solidFill>
              </a:rPr>
              <a:t>K YOU</a:t>
            </a:r>
            <a:endParaRPr lang="zh-CN" altLang="en-US" sz="8800" dirty="0">
              <a:solidFill>
                <a:srgbClr val="157E9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9756" y="7125950"/>
            <a:ext cx="2990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20</a:t>
            </a:r>
            <a:r>
              <a:rPr lang="en-US" altLang="zh-CN" sz="8800" dirty="0">
                <a:solidFill>
                  <a:srgbClr val="157E9F"/>
                </a:solidFill>
              </a:rPr>
              <a:t>19</a:t>
            </a:r>
            <a:endParaRPr lang="zh-CN" altLang="en-US" sz="8800" dirty="0">
              <a:solidFill>
                <a:srgbClr val="157E9F"/>
              </a:solidFill>
            </a:endParaRPr>
          </a:p>
        </p:txBody>
      </p:sp>
      <p:sp>
        <p:nvSpPr>
          <p:cNvPr id="9" name="流程图: 终止 17">
            <a:extLst>
              <a:ext uri="{FF2B5EF4-FFF2-40B4-BE49-F238E27FC236}">
                <a16:creationId xmlns:a16="http://schemas.microsoft.com/office/drawing/2014/main" id="{A3934D15-EB5C-E24D-9E50-E1509F6EC236}"/>
              </a:ext>
            </a:extLst>
          </p:cNvPr>
          <p:cNvSpPr/>
          <p:nvPr/>
        </p:nvSpPr>
        <p:spPr>
          <a:xfrm>
            <a:off x="4983234" y="5073907"/>
            <a:ext cx="2111232" cy="812329"/>
          </a:xfrm>
          <a:prstGeom prst="flowChartTerminator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Group 4</a:t>
            </a:r>
          </a:p>
          <a:p>
            <a:pPr algn="ctr"/>
            <a:r>
              <a:rPr lang="en-US" altLang="zh-CN" sz="2400" dirty="0"/>
              <a:t>2019.5.14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513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614037" y="1943551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6,000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75962" y="2575237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7596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5512" y="4775663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53521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56965" y="2948305"/>
            <a:ext cx="5973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</a:t>
            </a:r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22469" y="1943551"/>
            <a:ext cx="3145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96400" y="5253990"/>
            <a:ext cx="23641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 Yang</a:t>
            </a:r>
          </a:p>
        </p:txBody>
      </p:sp>
    </p:spTree>
    <p:extLst>
      <p:ext uri="{BB962C8B-B14F-4D97-AF65-F5344CB8AC3E}">
        <p14:creationId xmlns:p14="http://schemas.microsoft.com/office/powerpoint/2010/main" val="390330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84775" y="777240"/>
            <a:ext cx="1821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 tasks</a:t>
            </a:r>
          </a:p>
        </p:txBody>
      </p:sp>
      <p:sp>
        <p:nvSpPr>
          <p:cNvPr id="5" name="Freeform 94"/>
          <p:cNvSpPr>
            <a:spLocks noEditPoints="1"/>
          </p:cNvSpPr>
          <p:nvPr/>
        </p:nvSpPr>
        <p:spPr bwMode="auto">
          <a:xfrm>
            <a:off x="4867371" y="252475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57E9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6" name="Freeform 94"/>
          <p:cNvSpPr>
            <a:spLocks noEditPoints="1"/>
          </p:cNvSpPr>
          <p:nvPr/>
        </p:nvSpPr>
        <p:spPr bwMode="auto">
          <a:xfrm>
            <a:off x="6200871" y="252475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1BA0C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7" name="Freeform 94"/>
          <p:cNvSpPr>
            <a:spLocks noEditPoints="1"/>
          </p:cNvSpPr>
          <p:nvPr/>
        </p:nvSpPr>
        <p:spPr bwMode="auto">
          <a:xfrm>
            <a:off x="6200871" y="391540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B0F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8" name="Freeform 94"/>
          <p:cNvSpPr>
            <a:spLocks noEditPoints="1"/>
          </p:cNvSpPr>
          <p:nvPr/>
        </p:nvSpPr>
        <p:spPr bwMode="auto">
          <a:xfrm>
            <a:off x="4859165" y="3915405"/>
            <a:ext cx="873469" cy="873469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  <p:sp>
        <p:nvSpPr>
          <p:cNvPr id="9" name="TextBox 18"/>
          <p:cNvSpPr txBox="1"/>
          <p:nvPr/>
        </p:nvSpPr>
        <p:spPr>
          <a:xfrm>
            <a:off x="7261524" y="2524755"/>
            <a:ext cx="41570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sklearn,tenserflow,knn(predicting deaths)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neural network(predict the probability of an accident)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61524" y="2027064"/>
            <a:ext cx="314159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r>
              <a:rPr lang="zh-CN" altLang="en-US" sz="1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(5-6</a:t>
            </a:r>
            <a:r>
              <a:rPr lang="zh-CN" altLang="en-US" sz="1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  <a:endParaRPr lang="en-US" sz="1600" b="1" dirty="0">
              <a:solidFill>
                <a:srgbClr val="1BA0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7261524" y="4280345"/>
            <a:ext cx="415700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python,pandas,csv to json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61524" y="3782654"/>
            <a:ext cx="369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Provide data interface(2-3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606127" y="4280345"/>
            <a:ext cx="415700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pandas,matplotlib,provide data needed for front-end visualization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78937" y="3782654"/>
            <a:ext cx="314159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Analyze data</a:t>
            </a:r>
            <a:r>
              <a:rPr lang="zh-CN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(3-4</a:t>
            </a:r>
            <a:r>
              <a:rPr lang="zh-CN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606127" y="2548209"/>
            <a:ext cx="415700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Data cleaning(pandas),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  <a:sym typeface="+mn-ea"/>
              </a:rPr>
              <a:t>Dimensionality reduction(PCA)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4710" y="2050415"/>
            <a:ext cx="3865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preprocessing</a:t>
            </a:r>
            <a:r>
              <a:rPr lang="zh-CN" altLang="en-US" sz="1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(2-3</a:t>
            </a:r>
            <a:r>
              <a:rPr lang="zh-CN" altLang="en-US" sz="1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</a:p>
        </p:txBody>
      </p:sp>
    </p:spTree>
    <p:extLst>
      <p:ext uri="{BB962C8B-B14F-4D97-AF65-F5344CB8AC3E}">
        <p14:creationId xmlns:p14="http://schemas.microsoft.com/office/powerpoint/2010/main" val="323332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90215" y="422910"/>
            <a:ext cx="6212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Visualization of prediction results</a:t>
            </a:r>
          </a:p>
        </p:txBody>
      </p:sp>
      <p:pic>
        <p:nvPicPr>
          <p:cNvPr id="17" name="图片 16" descr="QQ图片201905141246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" y="94488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3"/>
          <p:cNvSpPr/>
          <p:nvPr/>
        </p:nvSpPr>
        <p:spPr>
          <a:xfrm>
            <a:off x="3587861" y="2614543"/>
            <a:ext cx="1641789" cy="3005207"/>
          </a:xfrm>
          <a:custGeom>
            <a:avLst/>
            <a:gdLst>
              <a:gd name="connsiteX0" fmla="*/ 361788 w 580233"/>
              <a:gd name="connsiteY0" fmla="*/ 0 h 1412237"/>
              <a:gd name="connsiteX1" fmla="*/ 580233 w 580233"/>
              <a:gd name="connsiteY1" fmla="*/ 578349 h 1412237"/>
              <a:gd name="connsiteX2" fmla="*/ 0 w 580233"/>
              <a:gd name="connsiteY2" fmla="*/ 1412237 h 1412237"/>
              <a:gd name="connsiteX3" fmla="*/ 227807 w 580233"/>
              <a:gd name="connsiteY3" fmla="*/ 538785 h 1412237"/>
              <a:gd name="connsiteX4" fmla="*/ 361788 w 580233"/>
              <a:gd name="connsiteY4" fmla="*/ 0 h 1412237"/>
              <a:gd name="connsiteX0-1" fmla="*/ 553081 w 771526"/>
              <a:gd name="connsiteY0-2" fmla="*/ 0 h 1412237"/>
              <a:gd name="connsiteX1-3" fmla="*/ 771526 w 771526"/>
              <a:gd name="connsiteY1-4" fmla="*/ 578349 h 1412237"/>
              <a:gd name="connsiteX2-5" fmla="*/ 191293 w 771526"/>
              <a:gd name="connsiteY2-6" fmla="*/ 1412237 h 1412237"/>
              <a:gd name="connsiteX3-7" fmla="*/ 0 w 771526"/>
              <a:gd name="connsiteY3-8" fmla="*/ 205410 h 1412237"/>
              <a:gd name="connsiteX4-9" fmla="*/ 553081 w 771526"/>
              <a:gd name="connsiteY4-10" fmla="*/ 0 h 1412237"/>
              <a:gd name="connsiteX0-11" fmla="*/ 553081 w 771526"/>
              <a:gd name="connsiteY0-12" fmla="*/ 0 h 1412237"/>
              <a:gd name="connsiteX1-13" fmla="*/ 771526 w 771526"/>
              <a:gd name="connsiteY1-14" fmla="*/ 578349 h 1412237"/>
              <a:gd name="connsiteX2-15" fmla="*/ 191293 w 771526"/>
              <a:gd name="connsiteY2-16" fmla="*/ 1412237 h 1412237"/>
              <a:gd name="connsiteX3-17" fmla="*/ 0 w 771526"/>
              <a:gd name="connsiteY3-18" fmla="*/ 205410 h 1412237"/>
              <a:gd name="connsiteX4-19" fmla="*/ 553081 w 771526"/>
              <a:gd name="connsiteY4-20" fmla="*/ 0 h 1412237"/>
              <a:gd name="connsiteX0-21" fmla="*/ 553081 w 771526"/>
              <a:gd name="connsiteY0-22" fmla="*/ 0 h 1412237"/>
              <a:gd name="connsiteX1-23" fmla="*/ 771526 w 771526"/>
              <a:gd name="connsiteY1-24" fmla="*/ 578349 h 1412237"/>
              <a:gd name="connsiteX2-25" fmla="*/ 191293 w 771526"/>
              <a:gd name="connsiteY2-26" fmla="*/ 1412237 h 1412237"/>
              <a:gd name="connsiteX3-27" fmla="*/ 0 w 771526"/>
              <a:gd name="connsiteY3-28" fmla="*/ 205410 h 1412237"/>
              <a:gd name="connsiteX4-29" fmla="*/ 553081 w 771526"/>
              <a:gd name="connsiteY4-30" fmla="*/ 0 h 1412237"/>
              <a:gd name="connsiteX0-31" fmla="*/ 553081 w 771526"/>
              <a:gd name="connsiteY0-32" fmla="*/ 0 h 1412237"/>
              <a:gd name="connsiteX1-33" fmla="*/ 771526 w 771526"/>
              <a:gd name="connsiteY1-34" fmla="*/ 578349 h 1412237"/>
              <a:gd name="connsiteX2-35" fmla="*/ 191293 w 771526"/>
              <a:gd name="connsiteY2-36" fmla="*/ 1412237 h 1412237"/>
              <a:gd name="connsiteX3-37" fmla="*/ 0 w 771526"/>
              <a:gd name="connsiteY3-38" fmla="*/ 205410 h 1412237"/>
              <a:gd name="connsiteX4-39" fmla="*/ 553081 w 771526"/>
              <a:gd name="connsiteY4-40" fmla="*/ 0 h 1412237"/>
              <a:gd name="connsiteX0-41" fmla="*/ 553081 w 771526"/>
              <a:gd name="connsiteY0-42" fmla="*/ 0 h 1412237"/>
              <a:gd name="connsiteX1-43" fmla="*/ 771526 w 771526"/>
              <a:gd name="connsiteY1-44" fmla="*/ 578349 h 1412237"/>
              <a:gd name="connsiteX2-45" fmla="*/ 191293 w 771526"/>
              <a:gd name="connsiteY2-46" fmla="*/ 1412237 h 1412237"/>
              <a:gd name="connsiteX3-47" fmla="*/ 0 w 771526"/>
              <a:gd name="connsiteY3-48" fmla="*/ 205410 h 1412237"/>
              <a:gd name="connsiteX4-49" fmla="*/ 553081 w 771526"/>
              <a:gd name="connsiteY4-50" fmla="*/ 0 h 1412237"/>
              <a:gd name="connsiteX0-51" fmla="*/ 553081 w 771526"/>
              <a:gd name="connsiteY0-52" fmla="*/ 0 h 1412237"/>
              <a:gd name="connsiteX1-53" fmla="*/ 771526 w 771526"/>
              <a:gd name="connsiteY1-54" fmla="*/ 578349 h 1412237"/>
              <a:gd name="connsiteX2-55" fmla="*/ 191293 w 771526"/>
              <a:gd name="connsiteY2-56" fmla="*/ 1412237 h 1412237"/>
              <a:gd name="connsiteX3-57" fmla="*/ 0 w 771526"/>
              <a:gd name="connsiteY3-58" fmla="*/ 205410 h 1412237"/>
              <a:gd name="connsiteX4-59" fmla="*/ 553081 w 771526"/>
              <a:gd name="connsiteY4-60" fmla="*/ 0 h 1412237"/>
              <a:gd name="connsiteX0-61" fmla="*/ 553081 w 771526"/>
              <a:gd name="connsiteY0-62" fmla="*/ 0 h 1412237"/>
              <a:gd name="connsiteX1-63" fmla="*/ 771526 w 771526"/>
              <a:gd name="connsiteY1-64" fmla="*/ 578349 h 1412237"/>
              <a:gd name="connsiteX2-65" fmla="*/ 191293 w 771526"/>
              <a:gd name="connsiteY2-66" fmla="*/ 1412237 h 1412237"/>
              <a:gd name="connsiteX3-67" fmla="*/ 0 w 771526"/>
              <a:gd name="connsiteY3-68" fmla="*/ 205410 h 1412237"/>
              <a:gd name="connsiteX4-69" fmla="*/ 553081 w 771526"/>
              <a:gd name="connsiteY4-70" fmla="*/ 0 h 1412237"/>
              <a:gd name="connsiteX0-71" fmla="*/ 553081 w 771526"/>
              <a:gd name="connsiteY0-72" fmla="*/ 0 h 1412237"/>
              <a:gd name="connsiteX1-73" fmla="*/ 771526 w 771526"/>
              <a:gd name="connsiteY1-74" fmla="*/ 578349 h 1412237"/>
              <a:gd name="connsiteX2-75" fmla="*/ 191293 w 771526"/>
              <a:gd name="connsiteY2-76" fmla="*/ 1412237 h 1412237"/>
              <a:gd name="connsiteX3-77" fmla="*/ 0 w 771526"/>
              <a:gd name="connsiteY3-78" fmla="*/ 205410 h 1412237"/>
              <a:gd name="connsiteX4-79" fmla="*/ 553081 w 771526"/>
              <a:gd name="connsiteY4-80" fmla="*/ 0 h 1412237"/>
              <a:gd name="connsiteX0-81" fmla="*/ 553081 w 771526"/>
              <a:gd name="connsiteY0-82" fmla="*/ 0 h 1412237"/>
              <a:gd name="connsiteX1-83" fmla="*/ 771526 w 771526"/>
              <a:gd name="connsiteY1-84" fmla="*/ 578349 h 1412237"/>
              <a:gd name="connsiteX2-85" fmla="*/ 191293 w 771526"/>
              <a:gd name="connsiteY2-86" fmla="*/ 1412237 h 1412237"/>
              <a:gd name="connsiteX3-87" fmla="*/ 0 w 771526"/>
              <a:gd name="connsiteY3-88" fmla="*/ 205410 h 1412237"/>
              <a:gd name="connsiteX4-89" fmla="*/ 553081 w 771526"/>
              <a:gd name="connsiteY4-90" fmla="*/ 0 h 1412237"/>
              <a:gd name="connsiteX0-91" fmla="*/ 553081 w 771526"/>
              <a:gd name="connsiteY0-92" fmla="*/ 0 h 1412237"/>
              <a:gd name="connsiteX1-93" fmla="*/ 771526 w 771526"/>
              <a:gd name="connsiteY1-94" fmla="*/ 578349 h 1412237"/>
              <a:gd name="connsiteX2-95" fmla="*/ 191293 w 771526"/>
              <a:gd name="connsiteY2-96" fmla="*/ 1412237 h 1412237"/>
              <a:gd name="connsiteX3-97" fmla="*/ 0 w 771526"/>
              <a:gd name="connsiteY3-98" fmla="*/ 205410 h 1412237"/>
              <a:gd name="connsiteX4-99" fmla="*/ 553081 w 771526"/>
              <a:gd name="connsiteY4-100" fmla="*/ 0 h 1412237"/>
              <a:gd name="connsiteX0-101" fmla="*/ 553081 w 771526"/>
              <a:gd name="connsiteY0-102" fmla="*/ 0 h 1412237"/>
              <a:gd name="connsiteX1-103" fmla="*/ 771526 w 771526"/>
              <a:gd name="connsiteY1-104" fmla="*/ 578349 h 1412237"/>
              <a:gd name="connsiteX2-105" fmla="*/ 191293 w 771526"/>
              <a:gd name="connsiteY2-106" fmla="*/ 1412237 h 1412237"/>
              <a:gd name="connsiteX3-107" fmla="*/ 0 w 771526"/>
              <a:gd name="connsiteY3-108" fmla="*/ 205410 h 1412237"/>
              <a:gd name="connsiteX4-109" fmla="*/ 553081 w 771526"/>
              <a:gd name="connsiteY4-110" fmla="*/ 0 h 1412237"/>
              <a:gd name="connsiteX0-111" fmla="*/ 553081 w 771526"/>
              <a:gd name="connsiteY0-112" fmla="*/ 0 h 1412237"/>
              <a:gd name="connsiteX1-113" fmla="*/ 771526 w 771526"/>
              <a:gd name="connsiteY1-114" fmla="*/ 578349 h 1412237"/>
              <a:gd name="connsiteX2-115" fmla="*/ 191293 w 771526"/>
              <a:gd name="connsiteY2-116" fmla="*/ 1412237 h 1412237"/>
              <a:gd name="connsiteX3-117" fmla="*/ 0 w 771526"/>
              <a:gd name="connsiteY3-118" fmla="*/ 205410 h 1412237"/>
              <a:gd name="connsiteX4-119" fmla="*/ 553081 w 771526"/>
              <a:gd name="connsiteY4-120" fmla="*/ 0 h 1412237"/>
              <a:gd name="connsiteX0-121" fmla="*/ 553081 w 771526"/>
              <a:gd name="connsiteY0-122" fmla="*/ 0 h 1412237"/>
              <a:gd name="connsiteX1-123" fmla="*/ 771526 w 771526"/>
              <a:gd name="connsiteY1-124" fmla="*/ 578349 h 1412237"/>
              <a:gd name="connsiteX2-125" fmla="*/ 191293 w 771526"/>
              <a:gd name="connsiteY2-126" fmla="*/ 1412237 h 1412237"/>
              <a:gd name="connsiteX3-127" fmla="*/ 0 w 771526"/>
              <a:gd name="connsiteY3-128" fmla="*/ 205410 h 1412237"/>
              <a:gd name="connsiteX4-129" fmla="*/ 553081 w 771526"/>
              <a:gd name="connsiteY4-130" fmla="*/ 0 h 1412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1526" h="1412237">
                <a:moveTo>
                  <a:pt x="553081" y="0"/>
                </a:moveTo>
                <a:cubicBezTo>
                  <a:pt x="690333" y="153407"/>
                  <a:pt x="771526" y="356396"/>
                  <a:pt x="771526" y="578349"/>
                </a:cubicBezTo>
                <a:cubicBezTo>
                  <a:pt x="771526" y="960917"/>
                  <a:pt x="530305" y="1287144"/>
                  <a:pt x="191293" y="1412237"/>
                </a:cubicBezTo>
                <a:cubicBezTo>
                  <a:pt x="422804" y="1105211"/>
                  <a:pt x="454289" y="541011"/>
                  <a:pt x="0" y="205410"/>
                </a:cubicBezTo>
                <a:cubicBezTo>
                  <a:pt x="270085" y="298865"/>
                  <a:pt x="587796" y="420895"/>
                  <a:pt x="553081" y="0"/>
                </a:cubicBezTo>
                <a:close/>
              </a:path>
            </a:pathLst>
          </a:cu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3"/>
          <p:cNvSpPr/>
          <p:nvPr/>
        </p:nvSpPr>
        <p:spPr>
          <a:xfrm rot="14205549">
            <a:off x="2184680" y="1325182"/>
            <a:ext cx="1641790" cy="3005209"/>
          </a:xfrm>
          <a:custGeom>
            <a:avLst/>
            <a:gdLst>
              <a:gd name="connsiteX0" fmla="*/ 361788 w 580233"/>
              <a:gd name="connsiteY0" fmla="*/ 0 h 1412237"/>
              <a:gd name="connsiteX1" fmla="*/ 580233 w 580233"/>
              <a:gd name="connsiteY1" fmla="*/ 578349 h 1412237"/>
              <a:gd name="connsiteX2" fmla="*/ 0 w 580233"/>
              <a:gd name="connsiteY2" fmla="*/ 1412237 h 1412237"/>
              <a:gd name="connsiteX3" fmla="*/ 227807 w 580233"/>
              <a:gd name="connsiteY3" fmla="*/ 538785 h 1412237"/>
              <a:gd name="connsiteX4" fmla="*/ 361788 w 580233"/>
              <a:gd name="connsiteY4" fmla="*/ 0 h 1412237"/>
              <a:gd name="connsiteX0-1" fmla="*/ 553081 w 771526"/>
              <a:gd name="connsiteY0-2" fmla="*/ 0 h 1412237"/>
              <a:gd name="connsiteX1-3" fmla="*/ 771526 w 771526"/>
              <a:gd name="connsiteY1-4" fmla="*/ 578349 h 1412237"/>
              <a:gd name="connsiteX2-5" fmla="*/ 191293 w 771526"/>
              <a:gd name="connsiteY2-6" fmla="*/ 1412237 h 1412237"/>
              <a:gd name="connsiteX3-7" fmla="*/ 0 w 771526"/>
              <a:gd name="connsiteY3-8" fmla="*/ 205410 h 1412237"/>
              <a:gd name="connsiteX4-9" fmla="*/ 553081 w 771526"/>
              <a:gd name="connsiteY4-10" fmla="*/ 0 h 1412237"/>
              <a:gd name="connsiteX0-11" fmla="*/ 553081 w 771526"/>
              <a:gd name="connsiteY0-12" fmla="*/ 0 h 1412237"/>
              <a:gd name="connsiteX1-13" fmla="*/ 771526 w 771526"/>
              <a:gd name="connsiteY1-14" fmla="*/ 578349 h 1412237"/>
              <a:gd name="connsiteX2-15" fmla="*/ 191293 w 771526"/>
              <a:gd name="connsiteY2-16" fmla="*/ 1412237 h 1412237"/>
              <a:gd name="connsiteX3-17" fmla="*/ 0 w 771526"/>
              <a:gd name="connsiteY3-18" fmla="*/ 205410 h 1412237"/>
              <a:gd name="connsiteX4-19" fmla="*/ 553081 w 771526"/>
              <a:gd name="connsiteY4-20" fmla="*/ 0 h 1412237"/>
              <a:gd name="connsiteX0-21" fmla="*/ 553081 w 771526"/>
              <a:gd name="connsiteY0-22" fmla="*/ 0 h 1412237"/>
              <a:gd name="connsiteX1-23" fmla="*/ 771526 w 771526"/>
              <a:gd name="connsiteY1-24" fmla="*/ 578349 h 1412237"/>
              <a:gd name="connsiteX2-25" fmla="*/ 191293 w 771526"/>
              <a:gd name="connsiteY2-26" fmla="*/ 1412237 h 1412237"/>
              <a:gd name="connsiteX3-27" fmla="*/ 0 w 771526"/>
              <a:gd name="connsiteY3-28" fmla="*/ 205410 h 1412237"/>
              <a:gd name="connsiteX4-29" fmla="*/ 553081 w 771526"/>
              <a:gd name="connsiteY4-30" fmla="*/ 0 h 1412237"/>
              <a:gd name="connsiteX0-31" fmla="*/ 553081 w 771526"/>
              <a:gd name="connsiteY0-32" fmla="*/ 0 h 1412237"/>
              <a:gd name="connsiteX1-33" fmla="*/ 771526 w 771526"/>
              <a:gd name="connsiteY1-34" fmla="*/ 578349 h 1412237"/>
              <a:gd name="connsiteX2-35" fmla="*/ 191293 w 771526"/>
              <a:gd name="connsiteY2-36" fmla="*/ 1412237 h 1412237"/>
              <a:gd name="connsiteX3-37" fmla="*/ 0 w 771526"/>
              <a:gd name="connsiteY3-38" fmla="*/ 205410 h 1412237"/>
              <a:gd name="connsiteX4-39" fmla="*/ 553081 w 771526"/>
              <a:gd name="connsiteY4-40" fmla="*/ 0 h 1412237"/>
              <a:gd name="connsiteX0-41" fmla="*/ 553081 w 771526"/>
              <a:gd name="connsiteY0-42" fmla="*/ 0 h 1412237"/>
              <a:gd name="connsiteX1-43" fmla="*/ 771526 w 771526"/>
              <a:gd name="connsiteY1-44" fmla="*/ 578349 h 1412237"/>
              <a:gd name="connsiteX2-45" fmla="*/ 191293 w 771526"/>
              <a:gd name="connsiteY2-46" fmla="*/ 1412237 h 1412237"/>
              <a:gd name="connsiteX3-47" fmla="*/ 0 w 771526"/>
              <a:gd name="connsiteY3-48" fmla="*/ 205410 h 1412237"/>
              <a:gd name="connsiteX4-49" fmla="*/ 553081 w 771526"/>
              <a:gd name="connsiteY4-50" fmla="*/ 0 h 1412237"/>
              <a:gd name="connsiteX0-51" fmla="*/ 553081 w 771526"/>
              <a:gd name="connsiteY0-52" fmla="*/ 0 h 1412237"/>
              <a:gd name="connsiteX1-53" fmla="*/ 771526 w 771526"/>
              <a:gd name="connsiteY1-54" fmla="*/ 578349 h 1412237"/>
              <a:gd name="connsiteX2-55" fmla="*/ 191293 w 771526"/>
              <a:gd name="connsiteY2-56" fmla="*/ 1412237 h 1412237"/>
              <a:gd name="connsiteX3-57" fmla="*/ 0 w 771526"/>
              <a:gd name="connsiteY3-58" fmla="*/ 205410 h 1412237"/>
              <a:gd name="connsiteX4-59" fmla="*/ 553081 w 771526"/>
              <a:gd name="connsiteY4-60" fmla="*/ 0 h 1412237"/>
              <a:gd name="connsiteX0-61" fmla="*/ 553081 w 771526"/>
              <a:gd name="connsiteY0-62" fmla="*/ 0 h 1412237"/>
              <a:gd name="connsiteX1-63" fmla="*/ 771526 w 771526"/>
              <a:gd name="connsiteY1-64" fmla="*/ 578349 h 1412237"/>
              <a:gd name="connsiteX2-65" fmla="*/ 191293 w 771526"/>
              <a:gd name="connsiteY2-66" fmla="*/ 1412237 h 1412237"/>
              <a:gd name="connsiteX3-67" fmla="*/ 0 w 771526"/>
              <a:gd name="connsiteY3-68" fmla="*/ 205410 h 1412237"/>
              <a:gd name="connsiteX4-69" fmla="*/ 553081 w 771526"/>
              <a:gd name="connsiteY4-70" fmla="*/ 0 h 1412237"/>
              <a:gd name="connsiteX0-71" fmla="*/ 553081 w 771526"/>
              <a:gd name="connsiteY0-72" fmla="*/ 0 h 1412237"/>
              <a:gd name="connsiteX1-73" fmla="*/ 771526 w 771526"/>
              <a:gd name="connsiteY1-74" fmla="*/ 578349 h 1412237"/>
              <a:gd name="connsiteX2-75" fmla="*/ 191293 w 771526"/>
              <a:gd name="connsiteY2-76" fmla="*/ 1412237 h 1412237"/>
              <a:gd name="connsiteX3-77" fmla="*/ 0 w 771526"/>
              <a:gd name="connsiteY3-78" fmla="*/ 205410 h 1412237"/>
              <a:gd name="connsiteX4-79" fmla="*/ 553081 w 771526"/>
              <a:gd name="connsiteY4-80" fmla="*/ 0 h 1412237"/>
              <a:gd name="connsiteX0-81" fmla="*/ 553081 w 771526"/>
              <a:gd name="connsiteY0-82" fmla="*/ 0 h 1412237"/>
              <a:gd name="connsiteX1-83" fmla="*/ 771526 w 771526"/>
              <a:gd name="connsiteY1-84" fmla="*/ 578349 h 1412237"/>
              <a:gd name="connsiteX2-85" fmla="*/ 191293 w 771526"/>
              <a:gd name="connsiteY2-86" fmla="*/ 1412237 h 1412237"/>
              <a:gd name="connsiteX3-87" fmla="*/ 0 w 771526"/>
              <a:gd name="connsiteY3-88" fmla="*/ 205410 h 1412237"/>
              <a:gd name="connsiteX4-89" fmla="*/ 553081 w 771526"/>
              <a:gd name="connsiteY4-90" fmla="*/ 0 h 1412237"/>
              <a:gd name="connsiteX0-91" fmla="*/ 553081 w 771526"/>
              <a:gd name="connsiteY0-92" fmla="*/ 0 h 1412237"/>
              <a:gd name="connsiteX1-93" fmla="*/ 771526 w 771526"/>
              <a:gd name="connsiteY1-94" fmla="*/ 578349 h 1412237"/>
              <a:gd name="connsiteX2-95" fmla="*/ 191293 w 771526"/>
              <a:gd name="connsiteY2-96" fmla="*/ 1412237 h 1412237"/>
              <a:gd name="connsiteX3-97" fmla="*/ 0 w 771526"/>
              <a:gd name="connsiteY3-98" fmla="*/ 205410 h 1412237"/>
              <a:gd name="connsiteX4-99" fmla="*/ 553081 w 771526"/>
              <a:gd name="connsiteY4-100" fmla="*/ 0 h 1412237"/>
              <a:gd name="connsiteX0-101" fmla="*/ 553081 w 771526"/>
              <a:gd name="connsiteY0-102" fmla="*/ 0 h 1412237"/>
              <a:gd name="connsiteX1-103" fmla="*/ 771526 w 771526"/>
              <a:gd name="connsiteY1-104" fmla="*/ 578349 h 1412237"/>
              <a:gd name="connsiteX2-105" fmla="*/ 191293 w 771526"/>
              <a:gd name="connsiteY2-106" fmla="*/ 1412237 h 1412237"/>
              <a:gd name="connsiteX3-107" fmla="*/ 0 w 771526"/>
              <a:gd name="connsiteY3-108" fmla="*/ 205410 h 1412237"/>
              <a:gd name="connsiteX4-109" fmla="*/ 553081 w 771526"/>
              <a:gd name="connsiteY4-110" fmla="*/ 0 h 1412237"/>
              <a:gd name="connsiteX0-111" fmla="*/ 553081 w 771526"/>
              <a:gd name="connsiteY0-112" fmla="*/ 0 h 1412237"/>
              <a:gd name="connsiteX1-113" fmla="*/ 771526 w 771526"/>
              <a:gd name="connsiteY1-114" fmla="*/ 578349 h 1412237"/>
              <a:gd name="connsiteX2-115" fmla="*/ 191293 w 771526"/>
              <a:gd name="connsiteY2-116" fmla="*/ 1412237 h 1412237"/>
              <a:gd name="connsiteX3-117" fmla="*/ 0 w 771526"/>
              <a:gd name="connsiteY3-118" fmla="*/ 205410 h 1412237"/>
              <a:gd name="connsiteX4-119" fmla="*/ 553081 w 771526"/>
              <a:gd name="connsiteY4-120" fmla="*/ 0 h 1412237"/>
              <a:gd name="connsiteX0-121" fmla="*/ 553081 w 771526"/>
              <a:gd name="connsiteY0-122" fmla="*/ 0 h 1412237"/>
              <a:gd name="connsiteX1-123" fmla="*/ 771526 w 771526"/>
              <a:gd name="connsiteY1-124" fmla="*/ 578349 h 1412237"/>
              <a:gd name="connsiteX2-125" fmla="*/ 191293 w 771526"/>
              <a:gd name="connsiteY2-126" fmla="*/ 1412237 h 1412237"/>
              <a:gd name="connsiteX3-127" fmla="*/ 0 w 771526"/>
              <a:gd name="connsiteY3-128" fmla="*/ 205410 h 1412237"/>
              <a:gd name="connsiteX4-129" fmla="*/ 553081 w 771526"/>
              <a:gd name="connsiteY4-130" fmla="*/ 0 h 1412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1526" h="1412237">
                <a:moveTo>
                  <a:pt x="553081" y="0"/>
                </a:moveTo>
                <a:cubicBezTo>
                  <a:pt x="690333" y="153407"/>
                  <a:pt x="771526" y="356396"/>
                  <a:pt x="771526" y="578349"/>
                </a:cubicBezTo>
                <a:cubicBezTo>
                  <a:pt x="771526" y="960917"/>
                  <a:pt x="530305" y="1287144"/>
                  <a:pt x="191293" y="1412237"/>
                </a:cubicBezTo>
                <a:cubicBezTo>
                  <a:pt x="422804" y="1105211"/>
                  <a:pt x="454289" y="541011"/>
                  <a:pt x="0" y="205410"/>
                </a:cubicBezTo>
                <a:cubicBezTo>
                  <a:pt x="270085" y="298865"/>
                  <a:pt x="587796" y="420895"/>
                  <a:pt x="553081" y="0"/>
                </a:cubicBezTo>
                <a:close/>
              </a:path>
            </a:pathLst>
          </a:cu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3"/>
          <p:cNvSpPr/>
          <p:nvPr/>
        </p:nvSpPr>
        <p:spPr>
          <a:xfrm rot="7186905">
            <a:off x="1766203" y="3147060"/>
            <a:ext cx="1641790" cy="3005209"/>
          </a:xfrm>
          <a:custGeom>
            <a:avLst/>
            <a:gdLst>
              <a:gd name="connsiteX0" fmla="*/ 361788 w 580233"/>
              <a:gd name="connsiteY0" fmla="*/ 0 h 1412237"/>
              <a:gd name="connsiteX1" fmla="*/ 580233 w 580233"/>
              <a:gd name="connsiteY1" fmla="*/ 578349 h 1412237"/>
              <a:gd name="connsiteX2" fmla="*/ 0 w 580233"/>
              <a:gd name="connsiteY2" fmla="*/ 1412237 h 1412237"/>
              <a:gd name="connsiteX3" fmla="*/ 227807 w 580233"/>
              <a:gd name="connsiteY3" fmla="*/ 538785 h 1412237"/>
              <a:gd name="connsiteX4" fmla="*/ 361788 w 580233"/>
              <a:gd name="connsiteY4" fmla="*/ 0 h 1412237"/>
              <a:gd name="connsiteX0-1" fmla="*/ 553081 w 771526"/>
              <a:gd name="connsiteY0-2" fmla="*/ 0 h 1412237"/>
              <a:gd name="connsiteX1-3" fmla="*/ 771526 w 771526"/>
              <a:gd name="connsiteY1-4" fmla="*/ 578349 h 1412237"/>
              <a:gd name="connsiteX2-5" fmla="*/ 191293 w 771526"/>
              <a:gd name="connsiteY2-6" fmla="*/ 1412237 h 1412237"/>
              <a:gd name="connsiteX3-7" fmla="*/ 0 w 771526"/>
              <a:gd name="connsiteY3-8" fmla="*/ 205410 h 1412237"/>
              <a:gd name="connsiteX4-9" fmla="*/ 553081 w 771526"/>
              <a:gd name="connsiteY4-10" fmla="*/ 0 h 1412237"/>
              <a:gd name="connsiteX0-11" fmla="*/ 553081 w 771526"/>
              <a:gd name="connsiteY0-12" fmla="*/ 0 h 1412237"/>
              <a:gd name="connsiteX1-13" fmla="*/ 771526 w 771526"/>
              <a:gd name="connsiteY1-14" fmla="*/ 578349 h 1412237"/>
              <a:gd name="connsiteX2-15" fmla="*/ 191293 w 771526"/>
              <a:gd name="connsiteY2-16" fmla="*/ 1412237 h 1412237"/>
              <a:gd name="connsiteX3-17" fmla="*/ 0 w 771526"/>
              <a:gd name="connsiteY3-18" fmla="*/ 205410 h 1412237"/>
              <a:gd name="connsiteX4-19" fmla="*/ 553081 w 771526"/>
              <a:gd name="connsiteY4-20" fmla="*/ 0 h 1412237"/>
              <a:gd name="connsiteX0-21" fmla="*/ 553081 w 771526"/>
              <a:gd name="connsiteY0-22" fmla="*/ 0 h 1412237"/>
              <a:gd name="connsiteX1-23" fmla="*/ 771526 w 771526"/>
              <a:gd name="connsiteY1-24" fmla="*/ 578349 h 1412237"/>
              <a:gd name="connsiteX2-25" fmla="*/ 191293 w 771526"/>
              <a:gd name="connsiteY2-26" fmla="*/ 1412237 h 1412237"/>
              <a:gd name="connsiteX3-27" fmla="*/ 0 w 771526"/>
              <a:gd name="connsiteY3-28" fmla="*/ 205410 h 1412237"/>
              <a:gd name="connsiteX4-29" fmla="*/ 553081 w 771526"/>
              <a:gd name="connsiteY4-30" fmla="*/ 0 h 1412237"/>
              <a:gd name="connsiteX0-31" fmla="*/ 553081 w 771526"/>
              <a:gd name="connsiteY0-32" fmla="*/ 0 h 1412237"/>
              <a:gd name="connsiteX1-33" fmla="*/ 771526 w 771526"/>
              <a:gd name="connsiteY1-34" fmla="*/ 578349 h 1412237"/>
              <a:gd name="connsiteX2-35" fmla="*/ 191293 w 771526"/>
              <a:gd name="connsiteY2-36" fmla="*/ 1412237 h 1412237"/>
              <a:gd name="connsiteX3-37" fmla="*/ 0 w 771526"/>
              <a:gd name="connsiteY3-38" fmla="*/ 205410 h 1412237"/>
              <a:gd name="connsiteX4-39" fmla="*/ 553081 w 771526"/>
              <a:gd name="connsiteY4-40" fmla="*/ 0 h 1412237"/>
              <a:gd name="connsiteX0-41" fmla="*/ 553081 w 771526"/>
              <a:gd name="connsiteY0-42" fmla="*/ 0 h 1412237"/>
              <a:gd name="connsiteX1-43" fmla="*/ 771526 w 771526"/>
              <a:gd name="connsiteY1-44" fmla="*/ 578349 h 1412237"/>
              <a:gd name="connsiteX2-45" fmla="*/ 191293 w 771526"/>
              <a:gd name="connsiteY2-46" fmla="*/ 1412237 h 1412237"/>
              <a:gd name="connsiteX3-47" fmla="*/ 0 w 771526"/>
              <a:gd name="connsiteY3-48" fmla="*/ 205410 h 1412237"/>
              <a:gd name="connsiteX4-49" fmla="*/ 553081 w 771526"/>
              <a:gd name="connsiteY4-50" fmla="*/ 0 h 1412237"/>
              <a:gd name="connsiteX0-51" fmla="*/ 553081 w 771526"/>
              <a:gd name="connsiteY0-52" fmla="*/ 0 h 1412237"/>
              <a:gd name="connsiteX1-53" fmla="*/ 771526 w 771526"/>
              <a:gd name="connsiteY1-54" fmla="*/ 578349 h 1412237"/>
              <a:gd name="connsiteX2-55" fmla="*/ 191293 w 771526"/>
              <a:gd name="connsiteY2-56" fmla="*/ 1412237 h 1412237"/>
              <a:gd name="connsiteX3-57" fmla="*/ 0 w 771526"/>
              <a:gd name="connsiteY3-58" fmla="*/ 205410 h 1412237"/>
              <a:gd name="connsiteX4-59" fmla="*/ 553081 w 771526"/>
              <a:gd name="connsiteY4-60" fmla="*/ 0 h 1412237"/>
              <a:gd name="connsiteX0-61" fmla="*/ 553081 w 771526"/>
              <a:gd name="connsiteY0-62" fmla="*/ 0 h 1412237"/>
              <a:gd name="connsiteX1-63" fmla="*/ 771526 w 771526"/>
              <a:gd name="connsiteY1-64" fmla="*/ 578349 h 1412237"/>
              <a:gd name="connsiteX2-65" fmla="*/ 191293 w 771526"/>
              <a:gd name="connsiteY2-66" fmla="*/ 1412237 h 1412237"/>
              <a:gd name="connsiteX3-67" fmla="*/ 0 w 771526"/>
              <a:gd name="connsiteY3-68" fmla="*/ 205410 h 1412237"/>
              <a:gd name="connsiteX4-69" fmla="*/ 553081 w 771526"/>
              <a:gd name="connsiteY4-70" fmla="*/ 0 h 1412237"/>
              <a:gd name="connsiteX0-71" fmla="*/ 553081 w 771526"/>
              <a:gd name="connsiteY0-72" fmla="*/ 0 h 1412237"/>
              <a:gd name="connsiteX1-73" fmla="*/ 771526 w 771526"/>
              <a:gd name="connsiteY1-74" fmla="*/ 578349 h 1412237"/>
              <a:gd name="connsiteX2-75" fmla="*/ 191293 w 771526"/>
              <a:gd name="connsiteY2-76" fmla="*/ 1412237 h 1412237"/>
              <a:gd name="connsiteX3-77" fmla="*/ 0 w 771526"/>
              <a:gd name="connsiteY3-78" fmla="*/ 205410 h 1412237"/>
              <a:gd name="connsiteX4-79" fmla="*/ 553081 w 771526"/>
              <a:gd name="connsiteY4-80" fmla="*/ 0 h 1412237"/>
              <a:gd name="connsiteX0-81" fmla="*/ 553081 w 771526"/>
              <a:gd name="connsiteY0-82" fmla="*/ 0 h 1412237"/>
              <a:gd name="connsiteX1-83" fmla="*/ 771526 w 771526"/>
              <a:gd name="connsiteY1-84" fmla="*/ 578349 h 1412237"/>
              <a:gd name="connsiteX2-85" fmla="*/ 191293 w 771526"/>
              <a:gd name="connsiteY2-86" fmla="*/ 1412237 h 1412237"/>
              <a:gd name="connsiteX3-87" fmla="*/ 0 w 771526"/>
              <a:gd name="connsiteY3-88" fmla="*/ 205410 h 1412237"/>
              <a:gd name="connsiteX4-89" fmla="*/ 553081 w 771526"/>
              <a:gd name="connsiteY4-90" fmla="*/ 0 h 1412237"/>
              <a:gd name="connsiteX0-91" fmla="*/ 553081 w 771526"/>
              <a:gd name="connsiteY0-92" fmla="*/ 0 h 1412237"/>
              <a:gd name="connsiteX1-93" fmla="*/ 771526 w 771526"/>
              <a:gd name="connsiteY1-94" fmla="*/ 578349 h 1412237"/>
              <a:gd name="connsiteX2-95" fmla="*/ 191293 w 771526"/>
              <a:gd name="connsiteY2-96" fmla="*/ 1412237 h 1412237"/>
              <a:gd name="connsiteX3-97" fmla="*/ 0 w 771526"/>
              <a:gd name="connsiteY3-98" fmla="*/ 205410 h 1412237"/>
              <a:gd name="connsiteX4-99" fmla="*/ 553081 w 771526"/>
              <a:gd name="connsiteY4-100" fmla="*/ 0 h 1412237"/>
              <a:gd name="connsiteX0-101" fmla="*/ 553081 w 771526"/>
              <a:gd name="connsiteY0-102" fmla="*/ 0 h 1412237"/>
              <a:gd name="connsiteX1-103" fmla="*/ 771526 w 771526"/>
              <a:gd name="connsiteY1-104" fmla="*/ 578349 h 1412237"/>
              <a:gd name="connsiteX2-105" fmla="*/ 191293 w 771526"/>
              <a:gd name="connsiteY2-106" fmla="*/ 1412237 h 1412237"/>
              <a:gd name="connsiteX3-107" fmla="*/ 0 w 771526"/>
              <a:gd name="connsiteY3-108" fmla="*/ 205410 h 1412237"/>
              <a:gd name="connsiteX4-109" fmla="*/ 553081 w 771526"/>
              <a:gd name="connsiteY4-110" fmla="*/ 0 h 1412237"/>
              <a:gd name="connsiteX0-111" fmla="*/ 553081 w 771526"/>
              <a:gd name="connsiteY0-112" fmla="*/ 0 h 1412237"/>
              <a:gd name="connsiteX1-113" fmla="*/ 771526 w 771526"/>
              <a:gd name="connsiteY1-114" fmla="*/ 578349 h 1412237"/>
              <a:gd name="connsiteX2-115" fmla="*/ 191293 w 771526"/>
              <a:gd name="connsiteY2-116" fmla="*/ 1412237 h 1412237"/>
              <a:gd name="connsiteX3-117" fmla="*/ 0 w 771526"/>
              <a:gd name="connsiteY3-118" fmla="*/ 205410 h 1412237"/>
              <a:gd name="connsiteX4-119" fmla="*/ 553081 w 771526"/>
              <a:gd name="connsiteY4-120" fmla="*/ 0 h 1412237"/>
              <a:gd name="connsiteX0-121" fmla="*/ 553081 w 771526"/>
              <a:gd name="connsiteY0-122" fmla="*/ 0 h 1412237"/>
              <a:gd name="connsiteX1-123" fmla="*/ 771526 w 771526"/>
              <a:gd name="connsiteY1-124" fmla="*/ 578349 h 1412237"/>
              <a:gd name="connsiteX2-125" fmla="*/ 191293 w 771526"/>
              <a:gd name="connsiteY2-126" fmla="*/ 1412237 h 1412237"/>
              <a:gd name="connsiteX3-127" fmla="*/ 0 w 771526"/>
              <a:gd name="connsiteY3-128" fmla="*/ 205410 h 1412237"/>
              <a:gd name="connsiteX4-129" fmla="*/ 553081 w 771526"/>
              <a:gd name="connsiteY4-130" fmla="*/ 0 h 1412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1526" h="1412237">
                <a:moveTo>
                  <a:pt x="553081" y="0"/>
                </a:moveTo>
                <a:cubicBezTo>
                  <a:pt x="690333" y="153407"/>
                  <a:pt x="771526" y="356396"/>
                  <a:pt x="771526" y="578349"/>
                </a:cubicBezTo>
                <a:cubicBezTo>
                  <a:pt x="771526" y="960917"/>
                  <a:pt x="530305" y="1287144"/>
                  <a:pt x="191293" y="1412237"/>
                </a:cubicBezTo>
                <a:cubicBezTo>
                  <a:pt x="422804" y="1105211"/>
                  <a:pt x="454289" y="541011"/>
                  <a:pt x="0" y="205410"/>
                </a:cubicBezTo>
                <a:cubicBezTo>
                  <a:pt x="270085" y="298865"/>
                  <a:pt x="587796" y="420895"/>
                  <a:pt x="553081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21325" y="795655"/>
            <a:ext cx="1149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Risks</a:t>
            </a:r>
          </a:p>
        </p:txBody>
      </p:sp>
      <p:sp>
        <p:nvSpPr>
          <p:cNvPr id="25" name="矩形 24"/>
          <p:cNvSpPr/>
          <p:nvPr/>
        </p:nvSpPr>
        <p:spPr>
          <a:xfrm>
            <a:off x="6075045" y="1800043"/>
            <a:ext cx="2332355" cy="51689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sym typeface="+mn-ea"/>
              </a:rPr>
              <a:t>model</a:t>
            </a:r>
          </a:p>
        </p:txBody>
      </p:sp>
      <p:sp>
        <p:nvSpPr>
          <p:cNvPr id="26" name="TextBox 18"/>
          <p:cNvSpPr txBox="1"/>
          <p:nvPr/>
        </p:nvSpPr>
        <p:spPr>
          <a:xfrm>
            <a:off x="6000882" y="2440218"/>
            <a:ext cx="531481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2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It is difficult to </a:t>
            </a:r>
            <a:r>
              <a:rPr lang="en-US" altLang="zh-CN" sz="12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f</a:t>
            </a:r>
            <a:r>
              <a:rPr lang="zh-CN" altLang="en-US" sz="12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ind a more appropriate and accurate machine learning model</a:t>
            </a:r>
          </a:p>
        </p:txBody>
      </p:sp>
      <p:sp>
        <p:nvSpPr>
          <p:cNvPr id="27" name="矩形 26"/>
          <p:cNvSpPr/>
          <p:nvPr/>
        </p:nvSpPr>
        <p:spPr>
          <a:xfrm>
            <a:off x="6075044" y="4396435"/>
            <a:ext cx="5240655" cy="611812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 dataset without accident</a:t>
            </a:r>
          </a:p>
        </p:txBody>
      </p:sp>
      <p:sp>
        <p:nvSpPr>
          <p:cNvPr id="28" name="TextBox 18"/>
          <p:cNvSpPr txBox="1"/>
          <p:nvPr/>
        </p:nvSpPr>
        <p:spPr>
          <a:xfrm>
            <a:off x="6000882" y="5090585"/>
            <a:ext cx="531481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200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itchFamily="2" charset="-79"/>
              </a:rPr>
              <a:t>When predicting the probability of an accident, we only have an accident dataset but no dataset without an accident condition. Randomly generated reverse data sets may lead to inaccurate predictions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-3750" r="42720"/>
          <a:stretch>
            <a:fillRect/>
          </a:stretch>
        </p:blipFill>
        <p:spPr>
          <a:xfrm>
            <a:off x="6075044" y="3126105"/>
            <a:ext cx="5504815" cy="89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578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0" y="-6350"/>
            <a:ext cx="12192000" cy="6871335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3297" y="2727152"/>
            <a:ext cx="492667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62730" y="3860165"/>
            <a:ext cx="4069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 &amp; View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35520" y="5294630"/>
            <a:ext cx="4069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Zhaohui</a:t>
            </a:r>
          </a:p>
        </p:txBody>
      </p:sp>
    </p:spTree>
    <p:extLst>
      <p:ext uri="{BB962C8B-B14F-4D97-AF65-F5344CB8AC3E}">
        <p14:creationId xmlns:p14="http://schemas.microsoft.com/office/powerpoint/2010/main" val="189563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84300" y="708025"/>
            <a:ext cx="94227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GUI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(7-11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	html, css, jquery, bootstrap</a:t>
            </a:r>
          </a:p>
          <a:p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Interaction between front and back end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(2-3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Days)</a:t>
            </a:r>
            <a:endParaRPr lang="en-US" altLang="zh-CN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rPr>
              <a:t>python, flask, jquery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·Translation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(2-3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	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jquery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, cookies/localstorage, 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json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	English, Chinese &amp; French,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·Web Server deployment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(3-4</a:t>
            </a:r>
            <a:r>
              <a:rPr lang="zh-CN" altLang="en-US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Days)</a:t>
            </a:r>
          </a:p>
          <a:p>
            <a:r>
              <a:rPr lang="en-US" altLang="zh-CN" sz="28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linux, nginx, gunicorn</a:t>
            </a:r>
          </a:p>
        </p:txBody>
      </p:sp>
    </p:spTree>
    <p:extLst>
      <p:ext uri="{BB962C8B-B14F-4D97-AF65-F5344CB8AC3E}">
        <p14:creationId xmlns:p14="http://schemas.microsoft.com/office/powerpoint/2010/main" val="171064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45610" y="317500"/>
            <a:ext cx="3700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GUI Demo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1245870"/>
            <a:ext cx="10246360" cy="4366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079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45610" y="317500"/>
            <a:ext cx="3700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GUI Demo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1253490"/>
            <a:ext cx="10242550" cy="4170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89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466</Words>
  <Application>Microsoft Macintosh PowerPoint</Application>
  <PresentationFormat>宽屏</PresentationFormat>
  <Paragraphs>110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微软雅黑</vt:lpstr>
      <vt:lpstr>Levenim MT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Analysis with Visualization - Tools</vt:lpstr>
      <vt:lpstr>Analysis with Visualization - Charts </vt:lpstr>
      <vt:lpstr>Analysis with Visualization - Charts</vt:lpstr>
      <vt:lpstr>Analysis with Visualization - Charts</vt:lpstr>
      <vt:lpstr>Risks &amp; Problems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Shuhao He</dc:title>
  <dc:creator>何 书豪</dc:creator>
  <cp:lastModifiedBy>何 书豪</cp:lastModifiedBy>
  <cp:revision>12</cp:revision>
  <dcterms:created xsi:type="dcterms:W3CDTF">2019-05-14T09:12:58Z</dcterms:created>
  <dcterms:modified xsi:type="dcterms:W3CDTF">2019-05-14T12:28:12Z</dcterms:modified>
</cp:coreProperties>
</file>